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2" r:id="rId8"/>
    <p:sldId id="263" r:id="rId9"/>
    <p:sldId id="267" r:id="rId10"/>
    <p:sldId id="265" r:id="rId11"/>
    <p:sldId id="266" r:id="rId12"/>
    <p:sldId id="268" r:id="rId13"/>
    <p:sldId id="269" r:id="rId14"/>
    <p:sldId id="270" r:id="rId15"/>
    <p:sldId id="26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94660"/>
  </p:normalViewPr>
  <p:slideViewPr>
    <p:cSldViewPr>
      <p:cViewPr>
        <p:scale>
          <a:sx n="94" d="100"/>
          <a:sy n="94" d="100"/>
        </p:scale>
        <p:origin x="-121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6F3E1BB-026B-40A4-868B-33541601F6D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8833D3A-5BBF-45D8-80F2-9D56C2EEF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vangardsport.at.ua/blog/tekhnika_vladenija_mjachom/2012-05-31-26" TargetMode="External"/><Relationship Id="rId2" Type="http://schemas.openxmlformats.org/officeDocument/2006/relationships/hyperlink" Target="https://ru.wikipedia.org/wiki/&#1042;&#1086;&#1083;&#1077;&#1081;&#1073;&#1086;&#1083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285728"/>
            <a:ext cx="3311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b="1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ВОЛЕЙБОЛ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928670"/>
            <a:ext cx="4294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2400" b="1" i="1" dirty="0">
                <a:solidFill>
                  <a:srgbClr val="4E3B30">
                    <a:shade val="75000"/>
                  </a:srgbClr>
                </a:solidFill>
              </a:rPr>
              <a:t>Обучение </a:t>
            </a:r>
            <a:r>
              <a:rPr lang="ru-RU" sz="2400" b="1" i="1" dirty="0" smtClean="0">
                <a:solidFill>
                  <a:srgbClr val="4E3B30">
                    <a:shade val="75000"/>
                  </a:srgbClr>
                </a:solidFill>
              </a:rPr>
              <a:t> технике  волейбола</a:t>
            </a:r>
            <a:endParaRPr lang="ru-RU" sz="2400" b="1" i="1" dirty="0">
              <a:solidFill>
                <a:srgbClr val="4E3B30">
                  <a:shade val="75000"/>
                </a:srgbClr>
              </a:solidFill>
            </a:endParaRPr>
          </a:p>
        </p:txBody>
      </p:sp>
      <p:pic>
        <p:nvPicPr>
          <p:cNvPr id="9" name="Рисунок 8" descr="volley_2013_26_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916832"/>
            <a:ext cx="3433192" cy="2388308"/>
          </a:xfrm>
          <a:prstGeom prst="rect">
            <a:avLst/>
          </a:prstGeom>
          <a:ln w="76200">
            <a:solidFill>
              <a:srgbClr val="CC6600"/>
            </a:solidFill>
          </a:ln>
          <a:effectLst>
            <a:outerShdw blurRad="50800" dist="127000" dir="2700000" algn="ctr" rotWithShape="0">
              <a:schemeClr val="tx1">
                <a:alpha val="50000"/>
              </a:schemeClr>
            </a:outerShdw>
          </a:effectLst>
          <a:scene3d>
            <a:camera prst="perspectiveHeroicExtremeLeftFacing"/>
            <a:lightRig rig="threePt" dir="t"/>
          </a:scene3d>
          <a:sp3d>
            <a:bevelT/>
          </a:sp3d>
        </p:spPr>
      </p:pic>
      <p:pic>
        <p:nvPicPr>
          <p:cNvPr id="12" name="Рисунок 11" descr="IMG_8802.jpg"/>
          <p:cNvPicPr>
            <a:picLocks noChangeAspect="1"/>
          </p:cNvPicPr>
          <p:nvPr/>
        </p:nvPicPr>
        <p:blipFill>
          <a:blip r:embed="rId3" cstate="print"/>
          <a:srcRect r="76"/>
          <a:stretch>
            <a:fillRect/>
          </a:stretch>
        </p:blipFill>
        <p:spPr>
          <a:xfrm>
            <a:off x="755576" y="1700808"/>
            <a:ext cx="3699787" cy="4568251"/>
          </a:xfrm>
          <a:prstGeom prst="rect">
            <a:avLst/>
          </a:prstGeom>
          <a:ln w="76200">
            <a:solidFill>
              <a:srgbClr val="CC6600"/>
            </a:solidFill>
          </a:ln>
          <a:effectLst>
            <a:outerShdw blurRad="127000" dist="127000" dir="2700000" algn="ctr" rotWithShape="0">
              <a:schemeClr val="tx1">
                <a:alpha val="50000"/>
              </a:schemeClr>
            </a:outerShdw>
          </a:effectLst>
          <a:scene3d>
            <a:camera prst="perspectiveRigh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1200" y="285728"/>
            <a:ext cx="4701600" cy="838200"/>
          </a:xfrm>
        </p:spPr>
        <p:txBody>
          <a:bodyPr/>
          <a:lstStyle/>
          <a:p>
            <a:r>
              <a:rPr lang="ru-RU" i="1" dirty="0" smtClean="0"/>
              <a:t>Прием  мяча  снизу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4052886" cy="588954"/>
          </a:xfrm>
        </p:spPr>
        <p:txBody>
          <a:bodyPr>
            <a:normAutofit/>
          </a:bodyPr>
          <a:lstStyle/>
          <a:p>
            <a:r>
              <a:rPr lang="ru-RU" sz="2500" i="1" u="sng" dirty="0" smtClean="0"/>
              <a:t>Выполнение</a:t>
            </a:r>
            <a:endParaRPr lang="ru-RU" sz="2500" i="1" u="sng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85720" y="1643050"/>
            <a:ext cx="421484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900" b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1.  </a:t>
            </a:r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Запястья вместе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2. 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Большие пальцы – параллельно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900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3.  </a:t>
            </a:r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Потянитесь к мячу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4. 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Отбейте мяч из низкого положения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5.  </a:t>
            </a:r>
            <a:r>
              <a:rPr lang="ru-RU" sz="19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Отбейте мяч от тела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6.  </a:t>
            </a:r>
            <a:r>
              <a:rPr lang="ru-RU" sz="19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Смягчите силу  мяча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7.  </a:t>
            </a:r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Опустите плечи как можно ближе к цели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8.  </a:t>
            </a:r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Перенесите вес вперед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9.  </a:t>
            </a:r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Наклоните тело к мячу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10.  </a:t>
            </a:r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Высоко направьте мяч к центру площадки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11.  </a:t>
            </a:r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Держите запястьями, чтобы увеличить высоту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12.  </a:t>
            </a:r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Согните локти, чтобы увеличить высоту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000" dirty="0" smtClean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прием мяча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714488"/>
            <a:ext cx="4123051" cy="4712058"/>
          </a:xfrm>
          <a:prstGeom prst="snip2Diag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ctr" rotWithShape="0">
              <a:schemeClr val="tx1">
                <a:alpha val="40000"/>
              </a:schemeClr>
            </a:outerShdw>
          </a:effec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1200" y="285728"/>
            <a:ext cx="4701600" cy="838200"/>
          </a:xfrm>
        </p:spPr>
        <p:txBody>
          <a:bodyPr/>
          <a:lstStyle/>
          <a:p>
            <a:r>
              <a:rPr lang="ru-RU" i="1" dirty="0" smtClean="0"/>
              <a:t>Прием  мяча  снизу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4124324" cy="588954"/>
          </a:xfrm>
        </p:spPr>
        <p:txBody>
          <a:bodyPr>
            <a:normAutofit/>
          </a:bodyPr>
          <a:lstStyle/>
          <a:p>
            <a:r>
              <a:rPr lang="ru-RU" sz="2500" i="1" u="sng" dirty="0" smtClean="0"/>
              <a:t>Проводка</a:t>
            </a:r>
            <a:endParaRPr lang="ru-RU" sz="2500" i="1" u="sng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39552" y="2276872"/>
            <a:ext cx="392909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Наблюдайте за контактом мяча с руками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Направляйте площадку предплечий в сторону цели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Держите руки ниже уровня плеч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Переносите вес в направлении цели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Проводите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взглядом полет мяча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цели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прием мяча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785926"/>
            <a:ext cx="3826826" cy="4500594"/>
          </a:xfrm>
          <a:prstGeom prst="round2Diag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ctr" rotWithShape="0">
              <a:schemeClr val="tx1">
                <a:alpha val="40000"/>
              </a:schemeClr>
            </a:outerShdw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7456" y="285728"/>
            <a:ext cx="4029088" cy="838200"/>
          </a:xfrm>
        </p:spPr>
        <p:txBody>
          <a:bodyPr/>
          <a:lstStyle/>
          <a:p>
            <a:r>
              <a:rPr lang="ru-RU" i="1" dirty="0" smtClean="0"/>
              <a:t>Нижняя   подача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4052886" cy="588954"/>
          </a:xfrm>
        </p:spPr>
        <p:txBody>
          <a:bodyPr>
            <a:normAutofit/>
          </a:bodyPr>
          <a:lstStyle/>
          <a:p>
            <a:r>
              <a:rPr lang="ru-RU" sz="2500" i="1" u="sng" dirty="0" smtClean="0"/>
              <a:t>Подготовка</a:t>
            </a:r>
            <a:endParaRPr lang="ru-RU" sz="2500" i="1" u="sng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3568" y="2348880"/>
            <a:ext cx="392909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Левая нога выдвинута вперед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2.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Вес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равномерно распределен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i="1" baseline="0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3.  </a:t>
            </a:r>
            <a:r>
              <a:rPr lang="ru-RU" sz="2000" baseline="0" dirty="0" smtClean="0">
                <a:latin typeface="Calibri" pitchFamily="34" charset="0"/>
                <a:cs typeface="Times New Roman" pitchFamily="18" charset="0"/>
              </a:rPr>
              <a:t>Плечи</a:t>
            </a:r>
            <a:r>
              <a:rPr lang="ru-RU" sz="2000" dirty="0" smtClean="0">
                <a:latin typeface="Calibri" pitchFamily="34" charset="0"/>
                <a:cs typeface="Times New Roman" pitchFamily="18" charset="0"/>
              </a:rPr>
              <a:t> параллельны сетке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4.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Мяч – на уровне пояса или ниже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5.  </a:t>
            </a:r>
            <a:r>
              <a:rPr lang="ru-RU" sz="2000" dirty="0" smtClean="0">
                <a:latin typeface="Calibri" pitchFamily="34" charset="0"/>
                <a:cs typeface="Times New Roman" pitchFamily="18" charset="0"/>
              </a:rPr>
              <a:t>Держите мяч прямо перед собой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6.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Открытая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ладонь – всегда готова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i="1" baseline="0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7.  </a:t>
            </a:r>
            <a:r>
              <a:rPr lang="ru-RU" sz="2000" baseline="0" dirty="0" smtClean="0">
                <a:latin typeface="Calibri" pitchFamily="34" charset="0"/>
                <a:cs typeface="Times New Roman" pitchFamily="18" charset="0"/>
              </a:rPr>
              <a:t>Взгляд обращен на мяч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подач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1738300"/>
            <a:ext cx="3143272" cy="4191029"/>
          </a:xfrm>
          <a:prstGeom prst="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7800" y="285728"/>
            <a:ext cx="4028400" cy="838200"/>
          </a:xfrm>
        </p:spPr>
        <p:txBody>
          <a:bodyPr/>
          <a:lstStyle/>
          <a:p>
            <a:r>
              <a:rPr lang="ru-RU" i="1" dirty="0" smtClean="0"/>
              <a:t>Нижняя   подача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4052886" cy="588954"/>
          </a:xfrm>
        </p:spPr>
        <p:txBody>
          <a:bodyPr>
            <a:normAutofit/>
          </a:bodyPr>
          <a:lstStyle/>
          <a:p>
            <a:r>
              <a:rPr lang="ru-RU" sz="2500" i="1" u="sng" dirty="0" smtClean="0"/>
              <a:t>Выполнение</a:t>
            </a:r>
            <a:endParaRPr lang="ru-RU" sz="2500" i="1" u="sng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7544" y="1988840"/>
            <a:ext cx="392909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Отведите прямую руку назад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 pitchFamily="34" charset="0"/>
                <a:cs typeface="Times New Roman" pitchFamily="18" charset="0"/>
              </a:rPr>
              <a:t>Перенесите вес на правую ногу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3.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Правой рукой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– взмах вперед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i="1" baseline="0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4.</a:t>
            </a:r>
            <a:r>
              <a:rPr lang="ru-RU" sz="2000" baseline="0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2000" baseline="0" dirty="0" smtClean="0">
                <a:latin typeface="Calibri" pitchFamily="34" charset="0"/>
                <a:cs typeface="Times New Roman" pitchFamily="18" charset="0"/>
              </a:rPr>
              <a:t>Теперь перенесите вес снова на переднюю, левую ногу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5.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Бейте по мячу запястьем (подушечкой) ладони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i="1" baseline="0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6. </a:t>
            </a:r>
            <a:r>
              <a:rPr lang="ru-RU" sz="2000" baseline="0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aseline="0" dirty="0" smtClean="0">
                <a:latin typeface="Calibri" pitchFamily="34" charset="0"/>
                <a:cs typeface="Times New Roman" pitchFamily="18" charset="0"/>
              </a:rPr>
              <a:t>Мяч при этом должен находится на уровне пояса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7.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Уберите левую руку, на которой лежал мяч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8.</a:t>
            </a:r>
            <a:r>
              <a:rPr lang="ru-RU" sz="2000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Calibri" pitchFamily="34" charset="0"/>
                <a:cs typeface="Times New Roman" pitchFamily="18" charset="0"/>
              </a:rPr>
              <a:t>Бейте чуть ниже центра мяча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9.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Сконцентрируйте все внимание на мяч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подача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916832"/>
            <a:ext cx="3615138" cy="4380949"/>
          </a:xfrm>
          <a:prstGeom prst="round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7800" y="285728"/>
            <a:ext cx="4028400" cy="838200"/>
          </a:xfrm>
        </p:spPr>
        <p:txBody>
          <a:bodyPr>
            <a:noAutofit/>
          </a:bodyPr>
          <a:lstStyle/>
          <a:p>
            <a:r>
              <a:rPr lang="ru-RU" i="1" dirty="0" smtClean="0"/>
              <a:t>Нижняя   подача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4052886" cy="588954"/>
          </a:xfrm>
        </p:spPr>
        <p:txBody>
          <a:bodyPr>
            <a:normAutofit/>
          </a:bodyPr>
          <a:lstStyle/>
          <a:p>
            <a:r>
              <a:rPr lang="ru-RU" sz="2500" i="1" u="sng" dirty="0" smtClean="0"/>
              <a:t>Дальнейшие  действия</a:t>
            </a:r>
            <a:endParaRPr lang="ru-RU" sz="2500" i="1" u="sng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3568" y="2780928"/>
            <a:ext cx="3600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Правая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рука продолжает двигаться по направлению к верхнему краю сетки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2.  </a:t>
            </a:r>
            <a:r>
              <a:rPr lang="ru-RU" sz="2200" baseline="0" dirty="0" smtClean="0">
                <a:latin typeface="Calibri" pitchFamily="34" charset="0"/>
                <a:cs typeface="Times New Roman" pitchFamily="18" charset="0"/>
              </a:rPr>
              <a:t>Перенесите вес на переднюю ногу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3.  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Занимайте свою позицию на площадке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подача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988840"/>
            <a:ext cx="3108474" cy="4143404"/>
          </a:xfrm>
          <a:prstGeom prst="snip2Diag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Волейбол:    шаги к успеху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3195630" cy="4875234"/>
          </a:xfrm>
        </p:spPr>
        <p:txBody>
          <a:bodyPr>
            <a:noAutofit/>
          </a:bodyPr>
          <a:lstStyle/>
          <a:p>
            <a:r>
              <a:rPr lang="ru-RU" sz="2300" dirty="0" smtClean="0"/>
              <a:t>Дорогие друзья! Желаю вам удачи на вашем пути! Изучайте игру в волейбол, обретайте уверенность в себе, обогащайте свое мастерство и вы получите истинное удовольствие от этой игры.</a:t>
            </a:r>
            <a:endParaRPr lang="ru-RU" sz="2300" dirty="0"/>
          </a:p>
        </p:txBody>
      </p:sp>
      <p:pic>
        <p:nvPicPr>
          <p:cNvPr id="7" name="Рисунок 6" descr="подача 1.jpg"/>
          <p:cNvPicPr>
            <a:picLocks noChangeAspect="1"/>
          </p:cNvPicPr>
          <p:nvPr/>
        </p:nvPicPr>
        <p:blipFill>
          <a:blip r:embed="rId2" cstate="print"/>
          <a:srcRect r="4"/>
          <a:stretch>
            <a:fillRect/>
          </a:stretch>
        </p:blipFill>
        <p:spPr>
          <a:xfrm rot="370678">
            <a:off x="6279407" y="1710772"/>
            <a:ext cx="2319916" cy="3384000"/>
          </a:xfrm>
          <a:prstGeom prst="rect">
            <a:avLst/>
          </a:prstGeom>
          <a:ln w="76200">
            <a:solidFill>
              <a:srgbClr val="CC6600"/>
            </a:solidFill>
          </a:ln>
          <a:effectLst>
            <a:outerShdw blurRad="127000" dist="127000" dir="2700000" algn="c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Рисунок 8" descr="306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17372">
            <a:off x="3914922" y="2871351"/>
            <a:ext cx="2341392" cy="3384376"/>
          </a:xfrm>
          <a:prstGeom prst="rect">
            <a:avLst/>
          </a:prstGeom>
          <a:ln w="76200">
            <a:solidFill>
              <a:srgbClr val="CC6600"/>
            </a:solidFill>
          </a:ln>
          <a:effectLst>
            <a:outerShdw blurRad="127000" dist="127000" dir="2700000" algn="c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2871456" cy="838200"/>
          </a:xfrm>
        </p:spPr>
        <p:txBody>
          <a:bodyPr>
            <a:noAutofit/>
          </a:bodyPr>
          <a:lstStyle/>
          <a:p>
            <a:r>
              <a:rPr lang="ru-RU" i="1" dirty="0" smtClean="0"/>
              <a:t>источники:</a:t>
            </a:r>
            <a:endParaRPr lang="ru-RU" i="1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857224" y="1315508"/>
            <a:ext cx="750099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Барбара Л.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Виера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Бонни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Джилл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Фергюсон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Волейбол. Шаги к    успеху. – М.; ООО «Издательство АСТ»; «Издательство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Астрель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», 2004 г.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2400" dirty="0" smtClean="0">
                <a:effectLst>
                  <a:innerShdw blurRad="114300">
                    <a:prstClr val="black"/>
                  </a:innerShdw>
                </a:effectLst>
                <a:latin typeface="Calibri" pitchFamily="34" charset="0"/>
                <a:cs typeface="Times New Roman" pitchFamily="18" charset="0"/>
                <a:hlinkClick r:id="rId2"/>
              </a:rPr>
              <a:t>Статья. </a:t>
            </a:r>
            <a:r>
              <a:rPr lang="en-US" sz="2400" dirty="0" smtClean="0">
                <a:effectLst>
                  <a:innerShdw blurRad="114300">
                    <a:prstClr val="black"/>
                  </a:innerShdw>
                </a:effectLst>
                <a:latin typeface="Calibri" pitchFamily="34" charset="0"/>
                <a:cs typeface="Times New Roman" pitchFamily="18" charset="0"/>
                <a:hlinkClick r:id="rId2"/>
              </a:rPr>
              <a:t>https://ru.wikipedia.org/wiki/</a:t>
            </a:r>
            <a:r>
              <a:rPr lang="ru-RU" sz="2400" dirty="0" smtClean="0">
                <a:effectLst>
                  <a:innerShdw blurRad="114300">
                    <a:prstClr val="black"/>
                  </a:innerShdw>
                </a:effectLst>
                <a:latin typeface="Calibri" pitchFamily="34" charset="0"/>
                <a:cs typeface="Times New Roman" pitchFamily="18" charset="0"/>
                <a:hlinkClick r:id="rId2"/>
              </a:rPr>
              <a:t>Волейбол</a:t>
            </a:r>
            <a:r>
              <a:rPr lang="ru-RU" sz="2400" dirty="0" smtClean="0">
                <a:effectLst>
                  <a:innerShdw blurRad="114300">
                    <a:prstClr val="black"/>
                  </a:innerShdw>
                </a:effectLst>
                <a:latin typeface="Calibri" pitchFamily="34" charset="0"/>
                <a:cs typeface="Times New Roman" pitchFamily="18" charset="0"/>
              </a:rPr>
              <a:t>   </a:t>
            </a:r>
            <a:endParaRPr lang="en-US" sz="2400" dirty="0" smtClean="0">
              <a:effectLst>
                <a:innerShdw blurRad="114300">
                  <a:prstClr val="black"/>
                </a:innerShdw>
              </a:effectLst>
              <a:latin typeface="Calibri" pitchFamily="34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400" dirty="0" smtClean="0">
                <a:effectLst>
                  <a:innerShdw blurRad="114300">
                    <a:prstClr val="black"/>
                  </a:innerShdw>
                </a:effectLst>
                <a:latin typeface="Calibri" pitchFamily="34" charset="0"/>
                <a:cs typeface="Times New Roman" pitchFamily="18" charset="0"/>
                <a:hlinkClick r:id="rId3"/>
              </a:rPr>
              <a:t>Статья. </a:t>
            </a:r>
            <a:r>
              <a:rPr lang="en-US" sz="2400" dirty="0" smtClean="0">
                <a:effectLst>
                  <a:innerShdw blurRad="114300">
                    <a:prstClr val="black"/>
                  </a:innerShdw>
                </a:effectLst>
                <a:latin typeface="Calibri" pitchFamily="34" charset="0"/>
                <a:cs typeface="Times New Roman" pitchFamily="18" charset="0"/>
                <a:hlinkClick r:id="rId3"/>
              </a:rPr>
              <a:t>http://avangardsport.at.ua/blog/tekhnika_vladenija_mjachom/2012-05-31-26#.VioTI9LhDcs</a:t>
            </a:r>
            <a:r>
              <a:rPr lang="en-US" sz="2400" dirty="0" smtClean="0">
                <a:effectLst>
                  <a:innerShdw blurRad="114300">
                    <a:prstClr val="black"/>
                  </a:innerShdw>
                </a:effectLst>
                <a:latin typeface="Calibri" pitchFamily="34" charset="0"/>
                <a:cs typeface="Times New Roman" pitchFamily="18" charset="0"/>
              </a:rPr>
              <a:t>  </a:t>
            </a:r>
            <a:endParaRPr lang="ru-RU" sz="2400" dirty="0" smtClean="0">
              <a:effectLst>
                <a:innerShdw blurRad="114300">
                  <a:prstClr val="black"/>
                </a:innerShdw>
              </a:effectLst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Волейбол:    шаги к успеху</a:t>
            </a:r>
            <a:endParaRPr lang="ru-RU" sz="2800" b="1" i="1" dirty="0"/>
          </a:p>
        </p:txBody>
      </p:sp>
      <p:sp>
        <p:nvSpPr>
          <p:cNvPr id="11" name="Стрелка вниз 10"/>
          <p:cNvSpPr/>
          <p:nvPr/>
        </p:nvSpPr>
        <p:spPr>
          <a:xfrm rot="19200000">
            <a:off x="6579176" y="1132454"/>
            <a:ext cx="484632" cy="26429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0700000">
            <a:off x="5276332" y="1711604"/>
            <a:ext cx="484632" cy="3850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900000">
            <a:off x="3264650" y="1793951"/>
            <a:ext cx="484632" cy="3210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2700000">
            <a:off x="2208342" y="1172081"/>
            <a:ext cx="484632" cy="19469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1500166" y="4857760"/>
            <a:ext cx="2571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Шаг 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Передача сверху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5286380" y="5643578"/>
            <a:ext cx="28575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Шаг 3.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Прием  снизу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7380312" y="3717032"/>
            <a:ext cx="13573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Шаг 4.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Нижняя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одача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28596" y="3071810"/>
            <a:ext cx="22859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Шаг 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Волейбольные стойки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3" grpId="0" animBg="1"/>
      <p:bldP spid="14" grpId="0" animBg="1"/>
      <p:bldP spid="15" grpId="0" animBg="1"/>
      <p:bldP spid="88065" grpId="0" build="p"/>
      <p:bldP spid="88066" grpId="0" build="p"/>
      <p:bldP spid="88067" grpId="0" build="p"/>
      <p:bldP spid="8806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5572164" cy="838200"/>
          </a:xfrm>
        </p:spPr>
        <p:txBody>
          <a:bodyPr anchor="ctr">
            <a:normAutofit fontScale="90000"/>
          </a:bodyPr>
          <a:lstStyle/>
          <a:p>
            <a:r>
              <a:rPr lang="ru-RU" i="1" dirty="0" smtClean="0"/>
              <a:t>ВОЛЕЙБОЛЬНЫЕ   СТОЙКИ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2838440" cy="731830"/>
          </a:xfrm>
        </p:spPr>
        <p:txBody>
          <a:bodyPr>
            <a:normAutofit fontScale="77500" lnSpcReduction="20000"/>
          </a:bodyPr>
          <a:lstStyle/>
          <a:p>
            <a:r>
              <a:rPr lang="ru-RU" i="1" u="sng" dirty="0" smtClean="0"/>
              <a:t>Высокая стойка</a:t>
            </a:r>
            <a:endParaRPr lang="ru-RU" i="1" u="sng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7158" y="1785926"/>
            <a:ext cx="4286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Ноги на ширине плеч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а/ параллельно друг другу или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б/ одна впереди другой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Вес тела равномерно распределен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Колени слегка согнуты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Сохраняйте стойку даже во время перемещений по площадке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Следите за траекторией мяча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6.</a:t>
            </a: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После удара по мячу займите исходную позицию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стойк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500174"/>
            <a:ext cx="3598760" cy="4664786"/>
          </a:xfrm>
          <a:prstGeom prst="round2Diag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tl" rotWithShape="0">
              <a:schemeClr val="tx1">
                <a:alpha val="40000"/>
              </a:scheme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5572164" cy="8382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Волейбольные   стойки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2838440" cy="731830"/>
          </a:xfrm>
        </p:spPr>
        <p:txBody>
          <a:bodyPr>
            <a:normAutofit fontScale="77500" lnSpcReduction="20000"/>
          </a:bodyPr>
          <a:lstStyle/>
          <a:p>
            <a:r>
              <a:rPr lang="ru-RU" i="1" u="sng" dirty="0" smtClean="0"/>
              <a:t>Средняя стойка</a:t>
            </a:r>
            <a:endParaRPr lang="ru-RU" i="1" u="sng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7158" y="1785926"/>
            <a:ext cx="442915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85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Корпус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наклонен вперед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Колени – впереди ступней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Плечи – впереди колен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Руки – над коленями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Держите руки параллельно бедрам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Сохраняйте стойку во время перемещений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соединяйте ладони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 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Колени и бедра направлены в сторону мяча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 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Перемещаясь, делайте шаркающие шаги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Провожайте взглядом мяч, отбитый вами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5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11.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8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Переносите вес по направлению к цели вашего паса</a:t>
            </a:r>
            <a:endParaRPr kumimoji="0" lang="ru-RU" sz="18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стойка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714488"/>
            <a:ext cx="3429601" cy="4572032"/>
          </a:xfrm>
          <a:prstGeom prst="rect">
            <a:avLst/>
          </a:prstGeom>
          <a:solidFill>
            <a:srgbClr val="CC6600"/>
          </a:solidFill>
          <a:ln w="57150" cap="rnd">
            <a:solidFill>
              <a:srgbClr val="CC6600"/>
            </a:solidFill>
          </a:ln>
          <a:effectLst>
            <a:outerShdw blurRad="127000" dist="1270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soft" dir="t"/>
          </a:scene3d>
          <a:sp3d contourW="12700" prstMaterial="matte"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5572164" cy="8382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Волейбольные   стойки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2838440" cy="731830"/>
          </a:xfrm>
        </p:spPr>
        <p:txBody>
          <a:bodyPr>
            <a:normAutofit fontScale="85000" lnSpcReduction="10000"/>
          </a:bodyPr>
          <a:lstStyle/>
          <a:p>
            <a:r>
              <a:rPr lang="ru-RU" i="1" u="sng" dirty="0" smtClean="0"/>
              <a:t>Низкая стойка</a:t>
            </a:r>
            <a:endParaRPr lang="ru-RU" i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276872"/>
            <a:ext cx="352839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lang="ru-RU" sz="22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Колени согнуты более чем на 90</a:t>
            </a:r>
            <a:r>
              <a:rPr lang="ru-RU" sz="22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endParaRPr lang="ru-RU" sz="2200" dirty="0" smtClean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2.  </a:t>
            </a: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Вес перенесен вперед</a:t>
            </a:r>
            <a:endParaRPr lang="ru-RU" sz="2200" dirty="0" smtClean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3.  </a:t>
            </a: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Перемещайтесь к мячу</a:t>
            </a:r>
            <a:endParaRPr lang="ru-RU" sz="2200" dirty="0" smtClean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4.  </a:t>
            </a: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Ударив по мячу, коснитесь пола</a:t>
            </a:r>
            <a:endParaRPr lang="ru-RU" sz="2200" dirty="0" smtClean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5.  </a:t>
            </a: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Наколенники не помешают</a:t>
            </a:r>
            <a:endParaRPr lang="ru-RU" sz="2200" dirty="0" smtClean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6.  </a:t>
            </a: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Глазами провожайте мяч</a:t>
            </a:r>
            <a:endParaRPr lang="ru-RU" sz="2200" dirty="0" smtClean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7.  </a:t>
            </a: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Тут же возвращайтесь в исходное положение</a:t>
            </a:r>
            <a:endParaRPr lang="ru-RU" sz="2200" dirty="0" smtClean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8" name="Рисунок 7" descr="стойка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714488"/>
            <a:ext cx="3342317" cy="4454280"/>
          </a:xfrm>
          <a:prstGeom prst="round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ctr" rotWithShape="0">
              <a:schemeClr val="tx1">
                <a:alpha val="40000"/>
              </a:schemeClr>
            </a:outerShdw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034" y="285728"/>
            <a:ext cx="5809932" cy="838200"/>
          </a:xfrm>
        </p:spPr>
        <p:txBody>
          <a:bodyPr>
            <a:noAutofit/>
          </a:bodyPr>
          <a:lstStyle/>
          <a:p>
            <a:r>
              <a:rPr lang="ru-RU" i="1" dirty="0" smtClean="0"/>
              <a:t>Передача   мяча   сверху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3767134" cy="517516"/>
          </a:xfrm>
        </p:spPr>
        <p:txBody>
          <a:bodyPr>
            <a:noAutofit/>
          </a:bodyPr>
          <a:lstStyle/>
          <a:p>
            <a:r>
              <a:rPr lang="ru-RU" sz="2500" i="1" u="sng" dirty="0" smtClean="0"/>
              <a:t>Подготовка к передаче</a:t>
            </a:r>
            <a:endParaRPr lang="ru-RU" sz="2500" i="1" u="sng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57158" y="1857364"/>
            <a:ext cx="442915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Перемещайтесь к мячу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Займите позицию и примите нужную стойку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Разверните плечи вперед к цели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Ноги не напряжены, одна впереди другой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Слегка согните руки и ноги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Кисти рук надо лбом, выше его на 15-20 см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Держите руки перед собой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Смотрите на мяч через «окошко», сформированное кистями рук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Подводите руки к мячу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передач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571612"/>
            <a:ext cx="3322833" cy="4429132"/>
          </a:xfrm>
          <a:prstGeom prst="snip2Diag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ctr" rotWithShape="0">
              <a:schemeClr val="tx1">
                <a:alpha val="40000"/>
              </a:scheme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800" y="285728"/>
            <a:ext cx="5810400" cy="838200"/>
          </a:xfrm>
        </p:spPr>
        <p:txBody>
          <a:bodyPr/>
          <a:lstStyle/>
          <a:p>
            <a:r>
              <a:rPr lang="ru-RU" i="1" dirty="0" smtClean="0"/>
              <a:t>Передача   мяча   сверху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3695696" cy="660392"/>
          </a:xfrm>
        </p:spPr>
        <p:txBody>
          <a:bodyPr>
            <a:noAutofit/>
          </a:bodyPr>
          <a:lstStyle/>
          <a:p>
            <a:r>
              <a:rPr lang="ru-RU" sz="2500" i="1" u="sng" dirty="0" smtClean="0"/>
              <a:t>Выполнение передачи </a:t>
            </a:r>
            <a:endParaRPr lang="ru-RU" sz="2500" i="1" u="sng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7158" y="1857364"/>
            <a:ext cx="428628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Коснитесь мяча ниже его центра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Касание выполняется двумя верхними фалангами пальцев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Выпрямите руки и ноги в направлении цели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Перенесите вес в сторону цели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Отправляйте мяч на нужную высоту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Отправляйте его навесом либо к лицевой линии, либо под «ударную» руку атакующего партнера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передача 2.jpg"/>
          <p:cNvPicPr>
            <a:picLocks noChangeAspect="1"/>
          </p:cNvPicPr>
          <p:nvPr/>
        </p:nvPicPr>
        <p:blipFill>
          <a:blip r:embed="rId2" cstate="print"/>
          <a:srcRect r="28"/>
          <a:stretch>
            <a:fillRect/>
          </a:stretch>
        </p:blipFill>
        <p:spPr>
          <a:xfrm>
            <a:off x="5072066" y="1500174"/>
            <a:ext cx="3571900" cy="4900979"/>
          </a:xfrm>
          <a:prstGeom prst="round2Diag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ctr" rotWithShape="0">
              <a:schemeClr val="tx1">
                <a:alpha val="40000"/>
              </a:scheme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800" y="285728"/>
            <a:ext cx="5810400" cy="838200"/>
          </a:xfrm>
        </p:spPr>
        <p:txBody>
          <a:bodyPr/>
          <a:lstStyle/>
          <a:p>
            <a:r>
              <a:rPr lang="ru-RU" i="1" dirty="0" smtClean="0"/>
              <a:t>Передача   мяча   сверху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4052886" cy="588954"/>
          </a:xfrm>
        </p:spPr>
        <p:txBody>
          <a:bodyPr>
            <a:normAutofit/>
          </a:bodyPr>
          <a:lstStyle/>
          <a:p>
            <a:r>
              <a:rPr lang="ru-RU" sz="2500" i="1" u="sng" dirty="0" smtClean="0"/>
              <a:t>Дальнейшие действия</a:t>
            </a:r>
            <a:endParaRPr lang="ru-RU" sz="2500" i="1" u="sng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00034" y="2143116"/>
            <a:ext cx="392909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Полностью выпрямите руки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Кисти направлены к цели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ту же сторону движутся бедра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Перенесите вес по направлению к цели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ту же сторону двигайтесь и сами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передача 3.jpg"/>
          <p:cNvPicPr>
            <a:picLocks noChangeAspect="1"/>
          </p:cNvPicPr>
          <p:nvPr/>
        </p:nvPicPr>
        <p:blipFill>
          <a:blip r:embed="rId2" cstate="print"/>
          <a:srcRect b="28"/>
          <a:stretch>
            <a:fillRect/>
          </a:stretch>
        </p:blipFill>
        <p:spPr>
          <a:xfrm>
            <a:off x="5000628" y="1500174"/>
            <a:ext cx="3470101" cy="4786346"/>
          </a:xfrm>
          <a:prstGeom prst="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ctr" rotWithShape="0">
              <a:schemeClr val="tx1">
                <a:alpha val="40000"/>
              </a:scheme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1705" y="285728"/>
            <a:ext cx="4700590" cy="838200"/>
          </a:xfrm>
        </p:spPr>
        <p:txBody>
          <a:bodyPr/>
          <a:lstStyle/>
          <a:p>
            <a:r>
              <a:rPr lang="ru-RU" i="1" dirty="0" smtClean="0"/>
              <a:t>Прием  мяча  снизу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4052886" cy="588954"/>
          </a:xfrm>
        </p:spPr>
        <p:txBody>
          <a:bodyPr>
            <a:normAutofit/>
          </a:bodyPr>
          <a:lstStyle/>
          <a:p>
            <a:r>
              <a:rPr lang="ru-RU" sz="2500" i="1" u="sng" dirty="0" smtClean="0"/>
              <a:t>Подготовка к приему</a:t>
            </a:r>
            <a:endParaRPr lang="ru-RU" sz="2500" i="1" u="sng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00034" y="2071678"/>
            <a:ext cx="392909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Ноги - в положении небольшого шага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Ноги – </a:t>
            </a: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ширине плеч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Согните колени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Наклоните тело к полу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Держите руки вместе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b="1" i="1" dirty="0" smtClean="0">
                <a:solidFill>
                  <a:srgbClr val="CC6600"/>
                </a:solidFill>
                <a:latin typeface="Calibri" pitchFamily="34" charset="0"/>
                <a:cs typeface="Times New Roman" pitchFamily="18" charset="0"/>
              </a:rPr>
              <a:t>6.  </a:t>
            </a:r>
            <a:r>
              <a:rPr lang="ru-RU" sz="2200" dirty="0" smtClean="0">
                <a:latin typeface="Calibri" pitchFamily="34" charset="0"/>
                <a:cs typeface="Times New Roman" pitchFamily="18" charset="0"/>
              </a:rPr>
              <a:t>Держите предплечья почти параллельно бедрам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cs typeface="Times New Roman" pitchFamily="18" charset="0"/>
              </a:rPr>
              <a:t>7.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Поставьте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площадку предплечий </a:t>
            </a:r>
            <a:r>
              <a:rPr lang="ru-RU" sz="2200" dirty="0" smtClean="0">
                <a:latin typeface="Calibri" pitchFamily="34" charset="0"/>
                <a:cs typeface="Times New Roman" pitchFamily="18" charset="0"/>
              </a:rPr>
              <a:t>для встречи мяча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 descr="прием мяч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643050"/>
            <a:ext cx="3827235" cy="4643470"/>
          </a:xfrm>
          <a:prstGeom prst="roundRect">
            <a:avLst/>
          </a:prstGeom>
          <a:ln w="57150">
            <a:solidFill>
              <a:srgbClr val="CC6600"/>
            </a:solidFill>
          </a:ln>
          <a:effectLst>
            <a:outerShdw blurRad="127000" dist="127000" dir="2700000" algn="ctr" rotWithShape="0">
              <a:schemeClr val="tx1">
                <a:alpha val="40000"/>
              </a:scheme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683</TotalTime>
  <Words>805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Модульная</vt:lpstr>
      <vt:lpstr>Презентация PowerPoint</vt:lpstr>
      <vt:lpstr>Волейбол:    шаги к успеху</vt:lpstr>
      <vt:lpstr>ВОЛЕЙБОЛЬНЫЕ   СТОЙКИ</vt:lpstr>
      <vt:lpstr>Волейбольные   стойки</vt:lpstr>
      <vt:lpstr>Волейбольные   стойки</vt:lpstr>
      <vt:lpstr>Передача   мяча   сверху</vt:lpstr>
      <vt:lpstr>Передача   мяча   сверху</vt:lpstr>
      <vt:lpstr>Передача   мяча   сверху</vt:lpstr>
      <vt:lpstr>Прием  мяча  снизу</vt:lpstr>
      <vt:lpstr>Прием  мяча  снизу</vt:lpstr>
      <vt:lpstr>Прием  мяча  снизу</vt:lpstr>
      <vt:lpstr>Нижняя   подача</vt:lpstr>
      <vt:lpstr>Нижняя   подача</vt:lpstr>
      <vt:lpstr>Нижняя   подача</vt:lpstr>
      <vt:lpstr>Волейбол:    шаги к успеху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ПК</cp:lastModifiedBy>
  <cp:revision>78</cp:revision>
  <dcterms:created xsi:type="dcterms:W3CDTF">2012-06-15T08:22:57Z</dcterms:created>
  <dcterms:modified xsi:type="dcterms:W3CDTF">2020-04-08T08:20:13Z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422418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